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Pretendard Bold" panose="020B0600000101010101" charset="-127"/>
      <p:bold r:id="rId23"/>
    </p:embeddedFont>
    <p:embeddedFont>
      <p:font typeface="Pretendard Light" panose="020B0600000101010101" charset="-127"/>
      <p:regular r:id="rId24"/>
    </p:embeddedFont>
    <p:embeddedFont>
      <p:font typeface="Pretendard Medium" panose="020B0600000101010101" charset="-127"/>
      <p:bold r:id="rId25"/>
    </p:embeddedFont>
    <p:embeddedFont>
      <p:font typeface="Pretendard Regular" panose="020B0600000101010101" charset="-127"/>
      <p:regular r:id="rId26"/>
    </p:embeddedFont>
    <p:embeddedFont>
      <p:font typeface="Pretendard SemiBold" panose="020B0600000101010101" charset="-127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o yun" userId="95eb05cc7efff9c7" providerId="LiveId" clId="{D05D2E1C-E371-41D3-8198-00F8EE9908C5}"/>
    <pc:docChg chg="modSld">
      <pc:chgData name="heo yun" userId="95eb05cc7efff9c7" providerId="LiveId" clId="{D05D2E1C-E371-41D3-8198-00F8EE9908C5}" dt="2025-06-24T04:46:25.450" v="0" actId="20577"/>
      <pc:docMkLst>
        <pc:docMk/>
      </pc:docMkLst>
      <pc:sldChg chg="modSp mod">
        <pc:chgData name="heo yun" userId="95eb05cc7efff9c7" providerId="LiveId" clId="{D05D2E1C-E371-41D3-8198-00F8EE9908C5}" dt="2025-06-24T04:46:25.450" v="0" actId="20577"/>
        <pc:sldMkLst>
          <pc:docMk/>
          <pc:sldMk cId="0" sldId="270"/>
        </pc:sldMkLst>
        <pc:spChg chg="mod">
          <ac:chgData name="heo yun" userId="95eb05cc7efff9c7" providerId="LiveId" clId="{D05D2E1C-E371-41D3-8198-00F8EE9908C5}" dt="2025-06-24T04:46:25.450" v="0" actId="20577"/>
          <ac:spMkLst>
            <pc:docMk/>
            <pc:sldMk cId="0" sldId="270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300" y="0"/>
            <a:ext cx="122809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0" y="-381000"/>
            <a:ext cx="28829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2616200"/>
            <a:ext cx="6819900" cy="769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84200" y="3124200"/>
            <a:ext cx="1943100" cy="850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500" y="8432800"/>
            <a:ext cx="40767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/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팀장</a:t>
            </a:r>
            <a:r>
              <a:rPr lang="en-US" sz="2200" b="0" i="0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김건엽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팀원</a:t>
            </a:r>
            <a:r>
              <a:rPr lang="en-US" sz="2200" b="0" i="0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강민우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팀원</a:t>
            </a:r>
            <a:r>
              <a:rPr lang="en-US" sz="2200" b="0" i="0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허</a:t>
            </a:r>
            <a:r>
              <a:rPr lang="en-US" sz="2200" b="0" i="0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33333"/>
                </a:solidFill>
                <a:ea typeface="Pretendard SemiBold"/>
              </a:rPr>
              <a:t>윤</a:t>
            </a:r>
            <a:r>
              <a:rPr lang="en-US" sz="2200" b="0" i="0" u="none" strike="noStrike">
                <a:solidFill>
                  <a:srgbClr val="333333"/>
                </a:solidFill>
                <a:latin typeface="Pretendard SemiBold"/>
              </a:rPr>
              <a:t>  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61100" y="2247900"/>
            <a:ext cx="107823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10400" b="0" i="0" u="none" strike="noStrike">
                <a:solidFill>
                  <a:srgbClr val="333333"/>
                </a:solidFill>
                <a:ea typeface="Pretendard Light"/>
              </a:rPr>
              <a:t>동의과학대학교</a:t>
            </a:r>
            <a:r>
              <a:rPr lang="en-US" sz="10400" b="0" i="0" u="none" strike="noStrike">
                <a:solidFill>
                  <a:srgbClr val="333333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84660"/>
              </a:lnSpc>
            </a:pPr>
            <a:r>
              <a:rPr lang="ko-KR" sz="10400" b="0" i="0" u="none" strike="noStrike">
                <a:solidFill>
                  <a:srgbClr val="333333"/>
                </a:solidFill>
                <a:ea typeface="Pretendard Light"/>
              </a:rPr>
              <a:t>컴퓨터소프트웨어과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48100" y="6057900"/>
            <a:ext cx="106680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4660"/>
              </a:lnSpc>
            </a:pPr>
            <a:r>
              <a:rPr lang="en-US" sz="10400" b="0" i="0" u="none" strike="noStrike">
                <a:solidFill>
                  <a:srgbClr val="333333"/>
                </a:solidFill>
                <a:latin typeface="Pretendard Bold"/>
              </a:rPr>
              <a:t>MOAPET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2501900"/>
            <a:ext cx="7416800" cy="388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6388100"/>
            <a:ext cx="7416800" cy="257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1300" y="406400"/>
            <a:ext cx="11531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VIEW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레이어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구조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공통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레이아웃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900" y="2527300"/>
            <a:ext cx="11163300" cy="652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dirty="0" err="1">
                <a:solidFill>
                  <a:srgbClr val="000000"/>
                </a:solidFill>
                <a:latin typeface="Pretendard Regular"/>
              </a:rPr>
              <a:t>index.jsp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진입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페이지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페이지에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일관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되게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적용되는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요소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3100" b="0" i="0" u="none" strike="noStrike" dirty="0" err="1">
                <a:solidFill>
                  <a:srgbClr val="000000"/>
                </a:solidFill>
                <a:latin typeface="Pretendard Regular"/>
              </a:rPr>
              <a:t>header.jsp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메뉴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3100" b="0" i="0" u="none" strike="noStrike" dirty="0" err="1">
                <a:solidFill>
                  <a:srgbClr val="000000"/>
                </a:solidFill>
                <a:latin typeface="Pretendard Regular"/>
              </a:rPr>
              <a:t>footer.jsp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하단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UI</a:t>
            </a:r>
          </a:p>
          <a:p>
            <a:pPr lvl="0" algn="l">
              <a:lnSpc>
                <a:spcPct val="99600"/>
              </a:lnSpc>
            </a:pPr>
            <a:endParaRPr lang="en-US" sz="31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예외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상황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시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3100" b="0" i="0" u="none" strike="noStrike" dirty="0" err="1">
                <a:solidFill>
                  <a:srgbClr val="000000"/>
                </a:solidFill>
                <a:latin typeface="Pretendard Regular"/>
              </a:rPr>
              <a:t>error.jsp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범용성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오류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- error404.jsp 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전용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571500"/>
            <a:ext cx="3238500" cy="6172200"/>
          </a:xfrm>
          <a:prstGeom prst="rect">
            <a:avLst/>
          </a:prstGeom>
          <a:effectLst>
            <a:outerShdw blurRad="104058" dist="298375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4400" y="1016000"/>
            <a:ext cx="3124200" cy="2489200"/>
          </a:xfrm>
          <a:prstGeom prst="rect">
            <a:avLst/>
          </a:prstGeom>
          <a:effectLst>
            <a:outerShdw blurRad="61545" dist="229467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3400" y="571500"/>
            <a:ext cx="3581400" cy="3797300"/>
          </a:xfrm>
          <a:prstGeom prst="rect">
            <a:avLst/>
          </a:prstGeom>
          <a:effectLst>
            <a:outerShdw blurRad="127698" dist="330535" dir="27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9200" y="4826000"/>
            <a:ext cx="5041900" cy="5016500"/>
          </a:xfrm>
          <a:prstGeom prst="rect">
            <a:avLst/>
          </a:prstGeom>
          <a:effectLst>
            <a:outerShdw blurRad="250845" dist="463263" dir="2700000">
              <a:srgbClr val="000000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292100" y="977900"/>
            <a:ext cx="11531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회원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기능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화면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구성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100" y="3136900"/>
            <a:ext cx="11163300" cy="488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register.jsp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폼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registerCheck.jsp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아이디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검사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login.jsp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mypage.jsp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0"/>
            <a:ext cx="6197600" cy="2832100"/>
          </a:xfrm>
          <a:prstGeom prst="rect">
            <a:avLst/>
          </a:prstGeom>
          <a:effectLst>
            <a:outerShdw blurRad="79818" dist="261322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700" y="6337300"/>
            <a:ext cx="5168900" cy="3454400"/>
          </a:xfrm>
          <a:prstGeom prst="rect">
            <a:avLst/>
          </a:prstGeom>
          <a:effectLst>
            <a:outerShdw blurRad="118825" dist="318844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0" y="3136900"/>
            <a:ext cx="5880100" cy="3352800"/>
          </a:xfrm>
          <a:prstGeom prst="rect">
            <a:avLst/>
          </a:prstGeom>
          <a:effectLst>
            <a:outerShdw blurRad="112146" dist="309755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79400" y="977900"/>
            <a:ext cx="11531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상품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탐색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장바구니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400" y="1866900"/>
            <a:ext cx="9423400" cy="595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/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productList.jsp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등록된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목록을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출력</a:t>
            </a:r>
          </a:p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개별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productDetail.jsp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productDetail.jsp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cartList.jsp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담은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상품들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수량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조정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비우기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cartCount.jsp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헤더에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장바구니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수량을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구매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실시간으로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피드백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304800"/>
            <a:ext cx="8089900" cy="2654300"/>
          </a:xfrm>
          <a:prstGeom prst="rect">
            <a:avLst/>
          </a:prstGeom>
          <a:effectLst>
            <a:outerShdw blurRad="70026" dist="244767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0" y="3441700"/>
            <a:ext cx="5130800" cy="6172200"/>
          </a:xfrm>
          <a:prstGeom prst="rect">
            <a:avLst/>
          </a:prstGeom>
          <a:effectLst>
            <a:outerShdw blurRad="261786" dist="473258" dir="2700000">
              <a:srgbClr val="000000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2552700" y="241300"/>
            <a:ext cx="126619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게시판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화면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구성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" y="1689100"/>
            <a:ext cx="11163300" cy="382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boardList.jsp : 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게시글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작성자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날짜를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  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포함한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목록을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boardDetail.jsp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본문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첨부파일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boardWrite.jsp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게시글을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  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첨부파일도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2552700"/>
            <a:ext cx="6172200" cy="5892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0" y="406400"/>
            <a:ext cx="10007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MEMBER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테이블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구조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관계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47000" y="2730500"/>
            <a:ext cx="11163300" cy="534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회원의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저장하는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테이블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ID,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비밀번호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이메일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컬럼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포함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테이블들과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1:N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관계를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형성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회원이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게시글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작성할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member_id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테이블에서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외래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키로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참조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활동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추적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개인화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구현에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0900" y="508000"/>
            <a:ext cx="5842000" cy="505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6781800"/>
            <a:ext cx="4622800" cy="283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5900" y="6235700"/>
            <a:ext cx="4800600" cy="3378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7500" y="152400"/>
            <a:ext cx="111887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BOARD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관련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테이블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구조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관계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7900" y="2184400"/>
            <a:ext cx="11163300" cy="439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게시글의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작성자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등록일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조회수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Regular"/>
              </a:rPr>
              <a:t>게시글에는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첨부파일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연결됨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- &gt;</a:t>
            </a:r>
            <a:r>
              <a:rPr lang="en-US" sz="3100" b="0" i="0" u="none" strike="noStrike" dirty="0" err="1">
                <a:solidFill>
                  <a:srgbClr val="000000"/>
                </a:solidFill>
                <a:latin typeface="Pretendard Regular"/>
              </a:rPr>
              <a:t>board_id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외래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키로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참조하여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1:N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관계를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구성합니다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31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Comment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테이블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: </a:t>
            </a:r>
            <a:r>
              <a:rPr lang="en-US" sz="3100" b="0" i="0" u="none" strike="noStrike" dirty="0" err="1">
                <a:solidFill>
                  <a:srgbClr val="000000"/>
                </a:solidFill>
                <a:latin typeface="Pretendard Regular"/>
              </a:rPr>
              <a:t>parent_id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컬럼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활용으로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자기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자신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참조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         -&gt; 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Regular"/>
              </a:rPr>
              <a:t>대댓글기능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 err="1">
                <a:solidFill>
                  <a:srgbClr val="000000"/>
                </a:solidFill>
                <a:latin typeface="Pretendard Regular"/>
              </a:rPr>
              <a:t>BoardFile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첨부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파일의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0" y="3771900"/>
            <a:ext cx="6172200" cy="5842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7500" y="152400"/>
            <a:ext cx="111887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상품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정보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테이블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(PRODUCT)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1854200"/>
            <a:ext cx="11163300" cy="295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반려동물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용품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테이블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제조사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컬럼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포함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테이블들과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연결되지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않음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테이블의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불러옴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2260600"/>
            <a:ext cx="12700000" cy="7162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0" y="190500"/>
            <a:ext cx="10007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데이터베이스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- ER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다이어그램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5143500"/>
            <a:ext cx="2806700" cy="139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0" y="2565400"/>
            <a:ext cx="125603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0" y="4826000"/>
            <a:ext cx="125603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00" y="7200900"/>
            <a:ext cx="125603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819400"/>
            <a:ext cx="2806700" cy="139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7442200"/>
            <a:ext cx="2806700" cy="139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05000" y="469900"/>
            <a:ext cx="6959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데이터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처리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설계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6800" y="2895600"/>
            <a:ext cx="2794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BoardDAO.java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34400" y="2882900"/>
            <a:ext cx="4013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CommentDAO.java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02200" y="3670300"/>
            <a:ext cx="3213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MemberDAO.java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34400" y="3695700"/>
            <a:ext cx="3136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ProductDAO.java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14900" y="5130800"/>
            <a:ext cx="2781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BoardDTO.java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72500" y="5156200"/>
            <a:ext cx="3390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BoardFileDTO.java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14900" y="5918200"/>
            <a:ext cx="3467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CommentDTO.java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84100" y="5130800"/>
            <a:ext cx="3276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CartItemDTO.java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72500" y="5892800"/>
            <a:ext cx="3200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MemberDTO.java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09500" y="5892800"/>
            <a:ext cx="3124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ProductDTO.java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91100" y="7886700"/>
            <a:ext cx="2019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DBUtil.java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7500" y="3162300"/>
            <a:ext cx="2832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DAO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8300" y="5473700"/>
            <a:ext cx="2832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DTO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4000" y="7772400"/>
            <a:ext cx="28321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Pretendard Regular"/>
              </a:rPr>
              <a:t>UTIL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0500" y="1866900"/>
            <a:ext cx="13081000" cy="774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28800" y="177800"/>
            <a:ext cx="90424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시연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영상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(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분량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- 1 : 51 )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0" y="-381000"/>
            <a:ext cx="5816600" cy="537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0" y="0"/>
            <a:ext cx="3962400" cy="396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6900" y="4064000"/>
            <a:ext cx="5524500" cy="623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6700" y="8724900"/>
            <a:ext cx="1663700" cy="166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051800" y="6807200"/>
            <a:ext cx="26670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7366000" y="3416300"/>
            <a:ext cx="4064000" cy="198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2700000">
            <a:off x="12065000" y="4927600"/>
            <a:ext cx="1778000" cy="64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-2700000">
            <a:off x="4686300" y="4610100"/>
            <a:ext cx="1778000" cy="64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2908300" y="6057900"/>
            <a:ext cx="4064000" cy="198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13000"/>
          </a:blip>
          <a:stretch>
            <a:fillRect/>
          </a:stretch>
        </p:blipFill>
        <p:spPr>
          <a:xfrm>
            <a:off x="11811000" y="6057900"/>
            <a:ext cx="4064000" cy="1981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442200" y="4406900"/>
            <a:ext cx="38100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Model(DB)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27900" y="3810000"/>
            <a:ext cx="4127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허윤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08300" y="7048500"/>
            <a:ext cx="40767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- View(JSP)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95600" y="6451600"/>
            <a:ext cx="4102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강민우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23700" y="7048500"/>
            <a:ext cx="3987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Controller/Service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36400" y="6451600"/>
            <a:ext cx="4013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SemiBold"/>
              </a:rPr>
              <a:t>김건엽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82800" y="1663700"/>
            <a:ext cx="146177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>
                <a:solidFill>
                  <a:srgbClr val="000000"/>
                </a:solidFill>
                <a:ea typeface="Pretendard SemiBold"/>
              </a:rPr>
              <a:t>팀원</a:t>
            </a:r>
            <a:r>
              <a:rPr lang="en-US" sz="6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400" b="0" i="0" u="none" strike="noStrike">
                <a:solidFill>
                  <a:srgbClr val="000000"/>
                </a:solidFill>
                <a:ea typeface="Pretendard SemiBold"/>
              </a:rPr>
              <a:t>소개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40300" y="3644900"/>
            <a:ext cx="12357100" cy="2044700"/>
          </a:xfrm>
          <a:prstGeom prst="rect">
            <a:avLst/>
          </a:prstGeom>
          <a:effectLst>
            <a:outerShdw dist="73272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11500" b="0" i="0" u="none" strike="noStrike" spc="-600">
                <a:solidFill>
                  <a:srgbClr val="333333"/>
                </a:solidFill>
                <a:ea typeface="Pretendard Bold"/>
              </a:rPr>
              <a:t>프로젝트</a:t>
            </a:r>
            <a:r>
              <a:rPr lang="en-US" sz="11500" b="0" i="0" u="none" strike="noStrike" spc="-6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11500" b="0" i="0" u="none" strike="noStrike" spc="-600">
                <a:solidFill>
                  <a:srgbClr val="333333"/>
                </a:solidFill>
                <a:ea typeface="Pretendard Bold"/>
              </a:rPr>
              <a:t>후기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100" y="0"/>
            <a:ext cx="105029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100" y="2616200"/>
            <a:ext cx="6819900" cy="769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903700" y="3136900"/>
            <a:ext cx="1943100" cy="85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9900" y="-381000"/>
            <a:ext cx="2882900" cy="193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73200" y="3441700"/>
            <a:ext cx="6527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700" b="0" i="0" u="none" strike="noStrike" spc="300">
                <a:solidFill>
                  <a:srgbClr val="9E9E9E"/>
                </a:solidFill>
                <a:latin typeface="Pretendard Medium"/>
              </a:rPr>
              <a:t>Thank you.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436100"/>
            <a:ext cx="3708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2000" b="0" i="0" u="none" strike="noStrike">
                <a:solidFill>
                  <a:srgbClr val="333333"/>
                </a:solidFill>
                <a:latin typeface="Pretendard SemiBold"/>
              </a:rPr>
              <a:t>2025.06.24 </a:t>
            </a:r>
            <a:r>
              <a:rPr lang="ko-KR" sz="2000" b="0" i="0" u="none" strike="noStrike">
                <a:solidFill>
                  <a:srgbClr val="333333"/>
                </a:solidFill>
                <a:ea typeface="Pretendard SemiBold"/>
              </a:rPr>
              <a:t>ㅣ</a:t>
            </a:r>
            <a:r>
              <a:rPr lang="en-US" sz="2000" b="0" i="0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333333"/>
                </a:solidFill>
                <a:ea typeface="Pretendard SemiBold"/>
              </a:rPr>
              <a:t>강허김</a:t>
            </a:r>
            <a:r>
              <a:rPr lang="en-US" sz="2000" b="0" i="0" u="none" strike="noStrike">
                <a:solidFill>
                  <a:srgbClr val="333333"/>
                </a:solidFill>
                <a:latin typeface="Pretendard SemiBold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600" y="4330700"/>
            <a:ext cx="127508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sz="12900" b="0" i="0" u="none" strike="noStrike">
                <a:solidFill>
                  <a:srgbClr val="333333"/>
                </a:solidFill>
                <a:ea typeface="Pretendard Medium"/>
              </a:rPr>
              <a:t>감사합니다</a:t>
            </a:r>
            <a:r>
              <a:rPr lang="en-US" sz="12900" b="0" i="0" u="none" strike="noStrike">
                <a:solidFill>
                  <a:srgbClr val="333333"/>
                </a:solidFill>
                <a:latin typeface="Pretendard Medium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00200" y="8788400"/>
            <a:ext cx="3302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800" b="0" i="0" u="none" strike="noStrike">
                <a:solidFill>
                  <a:srgbClr val="FFFFFF">
                    <a:alpha val="50196"/>
                  </a:srgbClr>
                </a:solidFill>
                <a:latin typeface="Pretendard Light"/>
              </a:rPr>
              <a:t>PLEASE ENTER A BRIEF DESCRIPTION FOR THIS PART.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0" y="0"/>
            <a:ext cx="3962400" cy="396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6900" y="4064000"/>
            <a:ext cx="5524500" cy="623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700" y="8724900"/>
            <a:ext cx="1663700" cy="1663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78000" y="1282700"/>
            <a:ext cx="1600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C1CBD2"/>
                </a:solidFill>
                <a:latin typeface="Pretendard Medium"/>
              </a:rPr>
              <a:t>CONTENTS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700" y="1790700"/>
            <a:ext cx="596900" cy="584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59600" y="1879600"/>
            <a:ext cx="64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33333"/>
                </a:solidFill>
                <a:latin typeface="Pretendard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4800" y="1663700"/>
            <a:ext cx="4470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주제</a:t>
            </a:r>
            <a:r>
              <a:rPr lang="en-US" sz="3200" b="0" i="0" u="none" strike="noStrike">
                <a:solidFill>
                  <a:srgbClr val="333333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700" y="3111500"/>
            <a:ext cx="596900" cy="58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959600" y="3187700"/>
            <a:ext cx="64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33333"/>
                </a:solidFill>
                <a:latin typeface="Pretendard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24800" y="2971800"/>
            <a:ext cx="4203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시스템</a:t>
            </a:r>
            <a:r>
              <a:rPr lang="en-US" sz="3200" b="0" i="0" u="none" strike="noStrike">
                <a:solidFill>
                  <a:srgbClr val="333333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설계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700" y="4445000"/>
            <a:ext cx="5969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959600" y="4533900"/>
            <a:ext cx="64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33333"/>
                </a:solidFill>
                <a:latin typeface="Pretendard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24800" y="5651500"/>
            <a:ext cx="3505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데이터베이스</a:t>
            </a:r>
            <a:r>
              <a:rPr lang="en-US" sz="3200" b="0" i="0" u="none" strike="noStrike">
                <a:solidFill>
                  <a:srgbClr val="333333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설계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5676900"/>
            <a:ext cx="596900" cy="584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972300" y="5753100"/>
            <a:ext cx="64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33333"/>
                </a:solidFill>
                <a:latin typeface="Pretendard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24800" y="4508500"/>
            <a:ext cx="4724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333333"/>
                </a:solidFill>
                <a:latin typeface="Pretendard Medium"/>
              </a:rPr>
              <a:t>MOAPET </a:t>
            </a: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주요기능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700" y="7150100"/>
            <a:ext cx="596900" cy="584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959600" y="7226300"/>
            <a:ext cx="64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33333"/>
                </a:solidFill>
                <a:latin typeface="Pretendard Bold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37500" y="7010400"/>
            <a:ext cx="4711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시스템</a:t>
            </a:r>
            <a:r>
              <a:rPr lang="en-US" sz="3200" b="0" i="0" u="none" strike="noStrike">
                <a:solidFill>
                  <a:srgbClr val="333333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시연영상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700" y="8470900"/>
            <a:ext cx="596900" cy="584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959600" y="8559800"/>
            <a:ext cx="647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333333"/>
                </a:solidFill>
                <a:latin typeface="Pretendard Bold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24800" y="8343900"/>
            <a:ext cx="637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마무리</a:t>
            </a:r>
            <a:r>
              <a:rPr lang="en-US" sz="3200" b="0" i="0" u="none" strike="noStrike">
                <a:solidFill>
                  <a:srgbClr val="333333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Medium"/>
              </a:rPr>
              <a:t>느낀점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27200" y="1638300"/>
            <a:ext cx="31369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000" b="0" i="0" u="none" strike="noStrike" spc="-300">
                <a:solidFill>
                  <a:srgbClr val="333333"/>
                </a:solidFill>
                <a:ea typeface="Pretendard Bold"/>
              </a:rPr>
              <a:t>목차</a:t>
            </a:r>
          </a:p>
          <a:p>
            <a:pPr lvl="0" algn="l">
              <a:lnSpc>
                <a:spcPct val="91300"/>
              </a:lnSpc>
            </a:pPr>
            <a:r>
              <a:rPr lang="ko-KR" sz="7000" b="0" i="0" u="none" strike="noStrike" spc="-300">
                <a:solidFill>
                  <a:srgbClr val="333333"/>
                </a:solidFill>
                <a:ea typeface="Pretendard Bold"/>
              </a:rPr>
              <a:t>페이지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2800" y="-381000"/>
            <a:ext cx="47752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0" y="7391400"/>
            <a:ext cx="3048000" cy="344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50800"/>
            <a:ext cx="75692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0" y="-381000"/>
            <a:ext cx="28829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99500" y="2133600"/>
            <a:ext cx="91186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9600" b="0" i="0" u="none" strike="noStrike">
                <a:solidFill>
                  <a:srgbClr val="333333"/>
                </a:solidFill>
                <a:latin typeface="Pretendard Medium"/>
              </a:rPr>
              <a:t>MOAPET </a:t>
            </a:r>
            <a:r>
              <a:rPr lang="ko-KR" sz="9600" b="0" i="0" u="none" strike="noStrike">
                <a:solidFill>
                  <a:srgbClr val="333333"/>
                </a:solidFill>
                <a:ea typeface="Pretendard Medium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305300"/>
            <a:ext cx="8343900" cy="518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endParaRPr/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보호자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중심의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소통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공간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  •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자주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방문하고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소통할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플랫폼</a:t>
            </a:r>
          </a:p>
          <a:p>
            <a:pPr lvl="0" algn="l">
              <a:lnSpc>
                <a:spcPct val="107899"/>
              </a:lnSpc>
            </a:pPr>
            <a:endParaRPr lang="ko-KR" sz="24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콘텐츠</a:t>
            </a: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  • 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게시판</a:t>
            </a: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  • 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쇼핑몰</a:t>
            </a:r>
          </a:p>
          <a:p>
            <a:pPr lvl="0" algn="l">
              <a:lnSpc>
                <a:spcPct val="107899"/>
              </a:lnSpc>
            </a:pPr>
            <a:endParaRPr lang="ko-KR" sz="24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자연스러운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쇼핑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연계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  •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커뮤니티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활동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→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용품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구매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연결</a:t>
            </a:r>
          </a:p>
          <a:p>
            <a:pPr lvl="0" algn="l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   •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편리한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원스톱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lvl="0" algn="l">
              <a:lnSpc>
                <a:spcPct val="107899"/>
              </a:lnSpc>
            </a:pPr>
            <a:endParaRPr lang="ko-KR" sz="24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07899"/>
              </a:lnSpc>
            </a:pPr>
            <a:endParaRPr lang="ko-KR" sz="2400" b="0" i="0" u="none" strike="noStrike">
              <a:solidFill>
                <a:srgbClr val="000000"/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3556000"/>
            <a:ext cx="21844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3556000"/>
            <a:ext cx="2184400" cy="168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3556000"/>
            <a:ext cx="2184400" cy="168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600" y="3556000"/>
            <a:ext cx="2184400" cy="168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0" y="3556000"/>
            <a:ext cx="2184400" cy="168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3556000"/>
            <a:ext cx="2184400" cy="168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7289800"/>
            <a:ext cx="2184400" cy="168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4406900"/>
            <a:ext cx="584200" cy="15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200" y="4406900"/>
            <a:ext cx="584200" cy="152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4406900"/>
            <a:ext cx="584200" cy="15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300" y="4419600"/>
            <a:ext cx="584200" cy="15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4300" y="4394200"/>
            <a:ext cx="584200" cy="15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546600" y="5473700"/>
            <a:ext cx="584200" cy="152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226300" y="5473700"/>
            <a:ext cx="584200" cy="15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763500" y="5473700"/>
            <a:ext cx="584200" cy="15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982200" y="5473700"/>
            <a:ext cx="584200" cy="15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900" y="5854700"/>
            <a:ext cx="82804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477000" y="6553200"/>
            <a:ext cx="1320800" cy="3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27200" y="-25400"/>
            <a:ext cx="94488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시스템아키택처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다이어그램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0800" y="4140200"/>
            <a:ext cx="1117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52900" y="3886200"/>
            <a:ext cx="9144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view</a:t>
            </a:r>
          </a:p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(jsp)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91300" y="3975100"/>
            <a:ext cx="18542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controller(servlet)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63100" y="4140200"/>
            <a:ext cx="1371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17400" y="3975100"/>
            <a:ext cx="15621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DAO</a:t>
            </a:r>
          </a:p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(DB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998700" y="4114800"/>
            <a:ext cx="17907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Database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13500" y="7620000"/>
            <a:ext cx="21717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DTO</a:t>
            </a:r>
          </a:p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객체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1300" y="190500"/>
            <a:ext cx="134239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 CONTROLLER  – 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요청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흐름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제어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41500" y="2565400"/>
            <a:ext cx="14693900" cy="631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MainController.java</a:t>
            </a:r>
          </a:p>
          <a:p>
            <a:pPr lvl="0" algn="l">
              <a:lnSpc>
                <a:spcPct val="99600"/>
              </a:lnSpc>
            </a:pPr>
            <a:endParaRPr lang="en-US" sz="31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*.do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중심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URI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.do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분기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doGet(), doPost()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: command.equals("boardList.do")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: command.equals("registerPro.do")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기능별로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Service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호출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Controller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비즈니스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처리하지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않음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→ View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Service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간의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중간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역할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흐름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loginPro.do → MainController → MemberService.login()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0" y="3124200"/>
            <a:ext cx="6057900" cy="4025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190500"/>
            <a:ext cx="134239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SERVICE –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기능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로직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분리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및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처리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3009900"/>
            <a:ext cx="13589000" cy="582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Service 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수행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MemberService.java 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회원관련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비즈니스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ProductService.java 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상품관련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비즈니스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BoardService.java 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비즈니스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CartService.java 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장바구니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비즈니스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Controller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Service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전달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Service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처리하고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Controller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받아서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적절한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View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전달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"</a:t>
            </a:r>
          </a:p>
          <a:p>
            <a:pPr lvl="0" algn="l">
              <a:lnSpc>
                <a:spcPct val="99600"/>
              </a:lnSpc>
            </a:pPr>
            <a:endParaRPr lang="en-US" sz="31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위의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구조는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유지보수성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향상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확장에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유리한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구조를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지님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55500" y="4673600"/>
            <a:ext cx="5740400" cy="194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MemberService.login(request);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ProductService.getProductList(request);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BoardService.insertBoard(request);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0" y="3390900"/>
            <a:ext cx="5753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메서드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05000" y="-25400"/>
            <a:ext cx="6959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쇼핑물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주요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0" y="1346200"/>
            <a:ext cx="11163300" cy="681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/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카테고리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사료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건식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습식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     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간식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트릿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져키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장난감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실내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실외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   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의류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계절별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하우스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실내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실외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en-US" sz="31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편리한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쇼핑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스마트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장바구니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비회원도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조회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+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연계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0"/>
            <a:ext cx="50038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524000" cy="101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05000" y="-25400"/>
            <a:ext cx="6959600" cy="1155700"/>
          </a:xfrm>
          <a:prstGeom prst="rect">
            <a:avLst/>
          </a:prstGeom>
          <a:effectLst>
            <a:outerShdw dist="41275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커뮤니티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주요</a:t>
            </a:r>
            <a:r>
              <a:rPr lang="en-US" sz="6500" b="0" i="0" u="none" strike="noStrike" spc="-300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6500" b="0" i="0" u="none" strike="noStrike" spc="-300">
                <a:solidFill>
                  <a:srgbClr val="333333"/>
                </a:solidFill>
                <a:ea typeface="Pretendard 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0" y="1663700"/>
            <a:ext cx="11163300" cy="525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/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분양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위탁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중심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분양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반려동물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분양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공유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위탁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임시보호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자유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보호자들의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일상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소통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소통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대댓글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동영상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849</Words>
  <Application>Microsoft Office PowerPoint</Application>
  <PresentationFormat>사용자 지정</PresentationFormat>
  <Paragraphs>206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Pretendard Medium</vt:lpstr>
      <vt:lpstr>Pretendard Light</vt:lpstr>
      <vt:lpstr>Arial</vt:lpstr>
      <vt:lpstr>Calibri</vt:lpstr>
      <vt:lpstr>Pretendard Bold</vt:lpstr>
      <vt:lpstr>Pretendard Regular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heo yun</cp:lastModifiedBy>
  <cp:revision>1</cp:revision>
  <dcterms:created xsi:type="dcterms:W3CDTF">2006-08-16T00:00:00Z</dcterms:created>
  <dcterms:modified xsi:type="dcterms:W3CDTF">2025-06-24T04:46:27Z</dcterms:modified>
</cp:coreProperties>
</file>